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6" r:id="rId1"/>
  </p:sldMasterIdLst>
  <p:notesMasterIdLst>
    <p:notesMasterId r:id="rId68"/>
  </p:notesMasterIdLst>
  <p:handoutMasterIdLst>
    <p:handoutMasterId r:id="rId69"/>
  </p:handoutMasterIdLst>
  <p:sldIdLst>
    <p:sldId id="294" r:id="rId2"/>
    <p:sldId id="583" r:id="rId3"/>
    <p:sldId id="584" r:id="rId4"/>
    <p:sldId id="586" r:id="rId5"/>
    <p:sldId id="585" r:id="rId6"/>
    <p:sldId id="588" r:id="rId7"/>
    <p:sldId id="587" r:id="rId8"/>
    <p:sldId id="589" r:id="rId9"/>
    <p:sldId id="591" r:id="rId10"/>
    <p:sldId id="590" r:id="rId11"/>
    <p:sldId id="592" r:id="rId12"/>
    <p:sldId id="593" r:id="rId13"/>
    <p:sldId id="369" r:id="rId14"/>
    <p:sldId id="562" r:id="rId15"/>
    <p:sldId id="564" r:id="rId16"/>
    <p:sldId id="565" r:id="rId17"/>
    <p:sldId id="566" r:id="rId18"/>
    <p:sldId id="572" r:id="rId19"/>
    <p:sldId id="561" r:id="rId20"/>
    <p:sldId id="567" r:id="rId21"/>
    <p:sldId id="367" r:id="rId22"/>
    <p:sldId id="504" r:id="rId23"/>
    <p:sldId id="505" r:id="rId24"/>
    <p:sldId id="542" r:id="rId25"/>
    <p:sldId id="594" r:id="rId26"/>
    <p:sldId id="596" r:id="rId27"/>
    <p:sldId id="595" r:id="rId28"/>
    <p:sldId id="598" r:id="rId29"/>
    <p:sldId id="601" r:id="rId30"/>
    <p:sldId id="602" r:id="rId31"/>
    <p:sldId id="603" r:id="rId32"/>
    <p:sldId id="609" r:id="rId33"/>
    <p:sldId id="610" r:id="rId34"/>
    <p:sldId id="611" r:id="rId35"/>
    <p:sldId id="605" r:id="rId36"/>
    <p:sldId id="606" r:id="rId37"/>
    <p:sldId id="607" r:id="rId38"/>
    <p:sldId id="608" r:id="rId39"/>
    <p:sldId id="613" r:id="rId40"/>
    <p:sldId id="597" r:id="rId41"/>
    <p:sldId id="612" r:id="rId42"/>
    <p:sldId id="599" r:id="rId43"/>
    <p:sldId id="600" r:id="rId44"/>
    <p:sldId id="614" r:id="rId45"/>
    <p:sldId id="615" r:id="rId46"/>
    <p:sldId id="616" r:id="rId47"/>
    <p:sldId id="617" r:id="rId48"/>
    <p:sldId id="618" r:id="rId49"/>
    <p:sldId id="619" r:id="rId50"/>
    <p:sldId id="621" r:id="rId51"/>
    <p:sldId id="626" r:id="rId52"/>
    <p:sldId id="623" r:id="rId53"/>
    <p:sldId id="628" r:id="rId54"/>
    <p:sldId id="627" r:id="rId55"/>
    <p:sldId id="631" r:id="rId56"/>
    <p:sldId id="624" r:id="rId57"/>
    <p:sldId id="629" r:id="rId58"/>
    <p:sldId id="625" r:id="rId59"/>
    <p:sldId id="630" r:id="rId60"/>
    <p:sldId id="647" r:id="rId61"/>
    <p:sldId id="648" r:id="rId62"/>
    <p:sldId id="649" r:id="rId63"/>
    <p:sldId id="652" r:id="rId64"/>
    <p:sldId id="653" r:id="rId65"/>
    <p:sldId id="650" r:id="rId66"/>
    <p:sldId id="651" r:id="rId67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0" autoAdjust="0"/>
    <p:restoredTop sz="95007" autoAdjust="0"/>
  </p:normalViewPr>
  <p:slideViewPr>
    <p:cSldViewPr>
      <p:cViewPr>
        <p:scale>
          <a:sx n="177" d="100"/>
          <a:sy n="177" d="100"/>
        </p:scale>
        <p:origin x="624" y="-2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E99D3DEB-EF92-004B-A78B-1002814CFFE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818D6943-66E1-7C4D-A8FE-27FDE9CDF14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2340" name="Rectangle 4">
            <a:extLst>
              <a:ext uri="{FF2B5EF4-FFF2-40B4-BE49-F238E27FC236}">
                <a16:creationId xmlns:a16="http://schemas.microsoft.com/office/drawing/2014/main" id="{F5871B0C-2D2B-DB48-909C-5581357F894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2341" name="Rectangle 5">
            <a:extLst>
              <a:ext uri="{FF2B5EF4-FFF2-40B4-BE49-F238E27FC236}">
                <a16:creationId xmlns:a16="http://schemas.microsoft.com/office/drawing/2014/main" id="{F961DC7C-C03A-0B43-9670-C00DACACDA7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6529824-1143-7F4D-8908-C7327A17437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E472F79C-7592-CC4E-901A-9E8E5952CBF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C4590EA-F97A-7B44-AE16-2399FE480F4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610034D2-54F9-C043-BED8-02F70C02D95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6D2B5CBB-EFBC-574D-8ED9-F12D5C5E234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noProof="0"/>
              <a:t>Образец текста</a:t>
            </a:r>
          </a:p>
          <a:p>
            <a:pPr lvl="1"/>
            <a:r>
              <a:rPr lang="ru-RU" altLang="ru-RU" noProof="0"/>
              <a:t>Второй уровень</a:t>
            </a:r>
          </a:p>
          <a:p>
            <a:pPr lvl="2"/>
            <a:r>
              <a:rPr lang="ru-RU" altLang="ru-RU" noProof="0"/>
              <a:t>Третий уровень</a:t>
            </a:r>
          </a:p>
          <a:p>
            <a:pPr lvl="3"/>
            <a:r>
              <a:rPr lang="ru-RU" altLang="ru-RU" noProof="0"/>
              <a:t>Четвертый уровень</a:t>
            </a:r>
          </a:p>
          <a:p>
            <a:pPr lvl="4"/>
            <a:r>
              <a:rPr lang="ru-RU" altLang="ru-RU" noProof="0"/>
              <a:t>Пятый уровень</a:t>
            </a:r>
          </a:p>
        </p:txBody>
      </p:sp>
      <p:sp>
        <p:nvSpPr>
          <p:cNvPr id="26630" name="Rectangle 6">
            <a:extLst>
              <a:ext uri="{FF2B5EF4-FFF2-40B4-BE49-F238E27FC236}">
                <a16:creationId xmlns:a16="http://schemas.microsoft.com/office/drawing/2014/main" id="{06C97635-66EB-E14D-9A46-5F80D0F5CE5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6631" name="Rectangle 7">
            <a:extLst>
              <a:ext uri="{FF2B5EF4-FFF2-40B4-BE49-F238E27FC236}">
                <a16:creationId xmlns:a16="http://schemas.microsoft.com/office/drawing/2014/main" id="{239853A8-1E8E-9741-905B-036A50AF07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579E301-EC2F-A147-BB81-464D61867675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2691C-B0CC-1445-A061-695973EA0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52A30-C889-974A-B7AD-A757B3C9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A663D-2A1D-FD43-92EE-E22FD615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279617-8EAB-0E42-BBA1-00F4116AE7B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549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9321F-DF7B-6746-8E65-6B7208D4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DC89B-E2EB-8D40-8043-19E1C8D3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2C572-2072-8E44-B512-C7460D86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D5E3B-E45C-E549-B756-45DE3E0EC772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98001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129A9-4B6E-B842-8A4C-4715DDBB9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89C4-7CF7-2F49-A138-1C43F77E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C91C9-D286-7C42-A093-4B7F433F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AA2B17-6BEA-284D-BA2E-40A01DFECC36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80987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19D11-CD26-C141-8892-FAC94202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4508-F807-B448-A579-265F4B54F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4A09-1699-E549-9865-EB1B8A9E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8F5DB9-8309-F24F-82C8-F92CC45B14CD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895731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3FDF3-464F-AC4B-8AA8-650E15AE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CF88C-D6DD-7147-9184-600A8069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3EB7C-4FC5-5340-9DEC-24FFADE94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A2B2F-2036-144E-AFBE-034A13112FFD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284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088A2C8-6E6F-654F-B9D8-0DBA26809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B61A898-146C-6E4A-8782-F672A335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1F2D170-A67B-124D-A15E-D2A24DE5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7AFB1-B8EB-DF46-A2B6-4214839E6719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52415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2C45421-B476-9B43-9FCE-55097D46C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269F1D-5BBA-6A46-8A08-DD8843CAB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C2175DF-0DB8-E94D-97AA-B50DF04B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1C6D7-5228-FE41-AA63-873DC12E9DA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70556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C4A83C-44F8-8942-8F0E-AD512FCFC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B2D3DEE-7F72-FC42-8791-09F50128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B1D3CFD-73DA-3F40-A559-C92A0CE5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A06F1-C207-F04E-8ED1-C20AEFC889E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366147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ABFA6E9-E5BD-D047-8502-445E79035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250991E-7C3E-AF40-9F8A-AD70961A8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52919F-F603-5548-97FD-114D2284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AD79B-B99E-4D41-8C7A-AD905724B324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74123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71E2BF-63BF-194E-963B-7B6CC6431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34E6F54-6DFE-2F48-90F8-398E6D3A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C12A0CD-DDAC-1446-B7F3-2BA91CA78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DB243-A2AC-E64D-92D1-1419D4E7EF3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65402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CF8FBAD-E331-6540-8FB7-0F023EF60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0E13144-168A-BA48-806D-18CF51DE7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ED0522A-B25E-1948-A44D-925613EF3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D8059-0C4B-F446-9EFF-D0BCEE69ABCA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7603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DE4A3A4-61D4-2C48-BB18-6C64F3432D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  <a:endParaRPr lang="en-US" altLang="ru-RU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B3DD90D-F567-6347-8897-3A39B7C624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  <a:endParaRPr lang="en-US" alt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25138-1C65-ED48-A3D7-92E099ABD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198B4-9574-9F45-951C-EA67796FF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F9B2B-4807-1543-9454-1DD0ECE5F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A59AB1D-6CFA-014F-90D2-1F5D021A9F25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9CDC518D-1A11-AC4C-9505-AB7DD462DE6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23850" y="912813"/>
            <a:ext cx="7772400" cy="2387600"/>
          </a:xfrm>
        </p:spPr>
        <p:txBody>
          <a:bodyPr/>
          <a:lstStyle/>
          <a:p>
            <a:pPr eaLnBrk="1" hangingPunct="1"/>
            <a:r>
              <a:rPr lang="ru-RU" altLang="en-US" sz="3600" b="1" dirty="0">
                <a:latin typeface="Montserrat" pitchFamily="2" charset="0"/>
              </a:rPr>
              <a:t>Урок </a:t>
            </a:r>
            <a:r>
              <a:rPr lang="en-US" altLang="en-US" sz="3600" b="1" dirty="0">
                <a:latin typeface="Montserrat" pitchFamily="2" charset="0"/>
              </a:rPr>
              <a:t>6</a:t>
            </a:r>
            <a:endParaRPr lang="ru-RU" altLang="en-US" sz="3300" b="1" dirty="0">
              <a:latin typeface="Montserrat" pitchFamily="2" charset="0"/>
            </a:endParaRPr>
          </a:p>
        </p:txBody>
      </p:sp>
      <p:sp>
        <p:nvSpPr>
          <p:cNvPr id="15362" name="TextBox 4">
            <a:extLst>
              <a:ext uri="{FF2B5EF4-FFF2-40B4-BE49-F238E27FC236}">
                <a16:creationId xmlns:a16="http://schemas.microsoft.com/office/drawing/2014/main" id="{9AC10B8E-02FF-C346-AEA6-AD43C34E7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404813"/>
            <a:ext cx="172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Montserrat Medium" pitchFamily="2" charset="0"/>
              </a:rPr>
              <a:t>C++</a:t>
            </a:r>
            <a:endParaRPr lang="ru-RU" altLang="en-US" sz="1800">
              <a:latin typeface="Montserrat Medium" pitchFamily="2" charset="0"/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7C297D41-C69E-7A4E-8A8A-FBF129B9B13D}"/>
              </a:ext>
            </a:extLst>
          </p:cNvPr>
          <p:cNvSpPr/>
          <p:nvPr/>
        </p:nvSpPr>
        <p:spPr>
          <a:xfrm>
            <a:off x="1717675" y="1989138"/>
            <a:ext cx="5487988" cy="18573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63437" h="1317274">
                <a:moveTo>
                  <a:pt x="154708" y="772133"/>
                </a:moveTo>
                <a:cubicBezTo>
                  <a:pt x="547253" y="959169"/>
                  <a:pt x="1962725" y="1584933"/>
                  <a:pt x="2787071" y="1187769"/>
                </a:cubicBezTo>
                <a:cubicBezTo>
                  <a:pt x="3611417" y="790605"/>
                  <a:pt x="4335213" y="1107512"/>
                  <a:pt x="4518889" y="966097"/>
                </a:cubicBezTo>
                <a:cubicBezTo>
                  <a:pt x="4702565" y="824682"/>
                  <a:pt x="4283983" y="496295"/>
                  <a:pt x="3889129" y="339277"/>
                </a:cubicBezTo>
                <a:cubicBezTo>
                  <a:pt x="3355729" y="306950"/>
                  <a:pt x="2725985" y="69609"/>
                  <a:pt x="2149763" y="23988"/>
                </a:cubicBezTo>
                <a:cubicBezTo>
                  <a:pt x="1573541" y="-21633"/>
                  <a:pt x="1355434" y="899"/>
                  <a:pt x="431798" y="65553"/>
                </a:cubicBezTo>
                <a:cubicBezTo>
                  <a:pt x="214744" y="504280"/>
                  <a:pt x="-237837" y="585097"/>
                  <a:pt x="154708" y="772133"/>
                </a:cubicBezTo>
                <a:close/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олилиния 26">
            <a:extLst>
              <a:ext uri="{FF2B5EF4-FFF2-40B4-BE49-F238E27FC236}">
                <a16:creationId xmlns:a16="http://schemas.microsoft.com/office/drawing/2014/main" id="{456173A9-9774-2248-A359-57CA8BB71BE5}"/>
              </a:ext>
            </a:extLst>
          </p:cNvPr>
          <p:cNvSpPr/>
          <p:nvPr/>
        </p:nvSpPr>
        <p:spPr>
          <a:xfrm>
            <a:off x="1870075" y="2141538"/>
            <a:ext cx="5487988" cy="18573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63437" h="1317274">
                <a:moveTo>
                  <a:pt x="154708" y="772133"/>
                </a:moveTo>
                <a:cubicBezTo>
                  <a:pt x="547253" y="959169"/>
                  <a:pt x="1962725" y="1584933"/>
                  <a:pt x="2787071" y="1187769"/>
                </a:cubicBezTo>
                <a:cubicBezTo>
                  <a:pt x="3611417" y="790605"/>
                  <a:pt x="4335213" y="1107512"/>
                  <a:pt x="4518889" y="966097"/>
                </a:cubicBezTo>
                <a:cubicBezTo>
                  <a:pt x="4702565" y="824682"/>
                  <a:pt x="4283983" y="496295"/>
                  <a:pt x="3889129" y="339277"/>
                </a:cubicBezTo>
                <a:cubicBezTo>
                  <a:pt x="3355729" y="306950"/>
                  <a:pt x="2725985" y="69609"/>
                  <a:pt x="2149763" y="23988"/>
                </a:cubicBezTo>
                <a:cubicBezTo>
                  <a:pt x="1573541" y="-21633"/>
                  <a:pt x="1355434" y="899"/>
                  <a:pt x="431798" y="65553"/>
                </a:cubicBezTo>
                <a:cubicBezTo>
                  <a:pt x="214744" y="504280"/>
                  <a:pt x="-237837" y="585097"/>
                  <a:pt x="154708" y="772133"/>
                </a:cubicBezTo>
                <a:close/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18E08F1F-0A76-AE40-950E-ED8B1A38AC2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CA1E51F2-30FA-A64F-95F2-6B5CA42CB8BA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50D58D1C-B1D5-9444-A2DA-DB38141050F6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6547B7FF-514C-3046-854B-633127E1A514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BAFC6F2D-63E0-6C41-A892-106FB16E7C2B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4B334802-6FA5-B94F-BCF4-D9F66C9A3E79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Хаки массивов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8A805-94B0-404B-B560-DD754EC94A7D}"/>
              </a:ext>
            </a:extLst>
          </p:cNvPr>
          <p:cNvSpPr txBox="1"/>
          <p:nvPr/>
        </p:nvSpPr>
        <p:spPr>
          <a:xfrm>
            <a:off x="2029072" y="5501588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Уменьшили кол-во итераций (сложность) в </a:t>
            </a:r>
            <a:r>
              <a:rPr lang="en-US" sz="1400" dirty="0">
                <a:latin typeface="Montserrat" pitchFamily="2" charset="0"/>
              </a:rPr>
              <a:t>n </a:t>
            </a:r>
            <a:r>
              <a:rPr lang="ru-RU" sz="1400" dirty="0">
                <a:latin typeface="Montserrat" pitchFamily="2" charset="0"/>
              </a:rPr>
              <a:t>раз. </a:t>
            </a:r>
            <a:endParaRPr lang="ru-RU" sz="1400" b="1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8F15F6-4A51-A74F-BCCD-CA5D816AC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66" y="2906603"/>
            <a:ext cx="6800209" cy="183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2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Хаки массивов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8A805-94B0-404B-B560-DD754EC94A7D}"/>
              </a:ext>
            </a:extLst>
          </p:cNvPr>
          <p:cNvSpPr txBox="1"/>
          <p:nvPr/>
        </p:nvSpPr>
        <p:spPr>
          <a:xfrm>
            <a:off x="2029072" y="5501588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Для </a:t>
            </a:r>
            <a:r>
              <a:rPr lang="ru-RU" sz="1400" b="1" dirty="0">
                <a:latin typeface="Montserrat" pitchFamily="2" charset="0"/>
              </a:rPr>
              <a:t>главной</a:t>
            </a:r>
            <a:r>
              <a:rPr lang="ru-RU" sz="1400" dirty="0">
                <a:latin typeface="Montserrat" pitchFamily="2" charset="0"/>
              </a:rPr>
              <a:t> диагонали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8F15F6-4A51-A74F-BCCD-CA5D816AC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66" y="2906603"/>
            <a:ext cx="6800209" cy="183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07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Хаки массивов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8A805-94B0-404B-B560-DD754EC94A7D}"/>
              </a:ext>
            </a:extLst>
          </p:cNvPr>
          <p:cNvSpPr txBox="1"/>
          <p:nvPr/>
        </p:nvSpPr>
        <p:spPr>
          <a:xfrm>
            <a:off x="2029072" y="5501588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Для </a:t>
            </a:r>
            <a:r>
              <a:rPr lang="ru-RU" sz="1400" b="1" dirty="0">
                <a:latin typeface="Montserrat" pitchFamily="2" charset="0"/>
              </a:rPr>
              <a:t>побочной</a:t>
            </a:r>
            <a:r>
              <a:rPr lang="ru-RU" sz="1400" dirty="0">
                <a:latin typeface="Montserrat" pitchFamily="2" charset="0"/>
              </a:rPr>
              <a:t> диагонали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4A7FCE1-7157-A047-B786-00F9B5B46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403" y="2845719"/>
            <a:ext cx="5002597" cy="224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38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>
            <a:extLst>
              <a:ext uri="{FF2B5EF4-FFF2-40B4-BE49-F238E27FC236}">
                <a16:creationId xmlns:a16="http://schemas.microsoft.com/office/drawing/2014/main" id="{3E495434-E403-D543-9EA7-6A6D4AFE92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Разбор ДЗ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76CDFF1F-0C2B-A849-9380-252DDC57E654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473F0597-A1C5-B842-A275-C10920F64D40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C170FA9D-82C4-D348-9EC5-D4841E95ED94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BE203D30-5F18-694B-BA6E-1B1EC6D47F8D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6059054B-E1FF-F945-AE1F-13DD44E3EDF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B5431073-BBDE-D845-A44C-BAA56E14011E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8EFF164D-2FAC-684F-B4F7-8D4DD99EB2ED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5E274703-1827-F148-9C97-C5D40D62E9B1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8662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4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154607" y="3120811"/>
            <a:ext cx="7091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solidFill>
                  <a:srgbClr val="000000"/>
                </a:solidFill>
                <a:latin typeface="Montserrat" pitchFamily="2" charset="0"/>
              </a:rPr>
              <a:t>Пользователь вводит размер массива </a:t>
            </a:r>
            <a:r>
              <a:rPr lang="en" dirty="0">
                <a:solidFill>
                  <a:srgbClr val="000000"/>
                </a:solidFill>
                <a:latin typeface="Montserrat" pitchFamily="2" charset="0"/>
              </a:rPr>
              <a:t>n * n </a:t>
            </a:r>
            <a:r>
              <a:rPr lang="ru-RU" dirty="0">
                <a:solidFill>
                  <a:srgbClr val="000000"/>
                </a:solidFill>
                <a:latin typeface="Montserrat" pitchFamily="2" charset="0"/>
              </a:rPr>
              <a:t>и вводит значения. Требуется найти сумму эл-</a:t>
            </a:r>
            <a:r>
              <a:rPr lang="ru-RU" dirty="0" err="1">
                <a:solidFill>
                  <a:srgbClr val="000000"/>
                </a:solidFill>
                <a:latin typeface="Montserrat" pitchFamily="2" charset="0"/>
              </a:rPr>
              <a:t>тов</a:t>
            </a:r>
            <a:r>
              <a:rPr lang="ru-RU" dirty="0">
                <a:solidFill>
                  <a:srgbClr val="000000"/>
                </a:solidFill>
                <a:latin typeface="Montserrat" pitchFamily="2" charset="0"/>
              </a:rPr>
              <a:t> над главной диагональю.</a:t>
            </a:r>
          </a:p>
        </p:txBody>
      </p:sp>
    </p:spTree>
    <p:extLst>
      <p:ext uri="{BB962C8B-B14F-4D97-AF65-F5344CB8AC3E}">
        <p14:creationId xmlns:p14="http://schemas.microsoft.com/office/powerpoint/2010/main" val="1475458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4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EAD56E9-96D9-0249-BCE0-10D897470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2302894"/>
            <a:ext cx="61341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12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4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EAD56E9-96D9-0249-BCE0-10D897470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2302894"/>
            <a:ext cx="6134100" cy="3352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231F2A-C2F6-694A-81F0-160357912E78}"/>
              </a:ext>
            </a:extLst>
          </p:cNvPr>
          <p:cNvSpPr txBox="1"/>
          <p:nvPr/>
        </p:nvSpPr>
        <p:spPr>
          <a:xfrm>
            <a:off x="2054788" y="5768229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Однако лучше расширять возможное решение</a:t>
            </a:r>
          </a:p>
        </p:txBody>
      </p:sp>
    </p:spTree>
    <p:extLst>
      <p:ext uri="{BB962C8B-B14F-4D97-AF65-F5344CB8AC3E}">
        <p14:creationId xmlns:p14="http://schemas.microsoft.com/office/powerpoint/2010/main" val="979256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4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62DBD51-6C7F-194E-9DC3-43148009F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39" y="2602713"/>
            <a:ext cx="7193663" cy="28590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80EB05-9C0C-0742-BE0C-97DA86DBF62C}"/>
              </a:ext>
            </a:extLst>
          </p:cNvPr>
          <p:cNvSpPr txBox="1"/>
          <p:nvPr/>
        </p:nvSpPr>
        <p:spPr>
          <a:xfrm>
            <a:off x="2054788" y="5719728"/>
            <a:ext cx="508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Заполняем </a:t>
            </a:r>
            <a:r>
              <a:rPr lang="ru-RU" sz="1400" b="1" dirty="0" err="1">
                <a:latin typeface="Montserrat" pitchFamily="2" charset="0"/>
              </a:rPr>
              <a:t>рандомно</a:t>
            </a:r>
            <a:r>
              <a:rPr lang="ru-RU" sz="1400" dirty="0">
                <a:latin typeface="Montserrat" pitchFamily="2" charset="0"/>
              </a:rPr>
              <a:t> + считаем сумму </a:t>
            </a:r>
            <a:r>
              <a:rPr lang="ru-RU" sz="1400" b="1" dirty="0">
                <a:latin typeface="Montserrat" pitchFamily="2" charset="0"/>
              </a:rPr>
              <a:t>над главной </a:t>
            </a:r>
            <a:r>
              <a:rPr lang="ru-RU" sz="1400" dirty="0">
                <a:latin typeface="Montserrat" pitchFamily="2" charset="0"/>
              </a:rPr>
              <a:t>диагональю</a:t>
            </a:r>
          </a:p>
        </p:txBody>
      </p:sp>
    </p:spTree>
    <p:extLst>
      <p:ext uri="{BB962C8B-B14F-4D97-AF65-F5344CB8AC3E}">
        <p14:creationId xmlns:p14="http://schemas.microsoft.com/office/powerpoint/2010/main" val="3786538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5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154607" y="3120811"/>
            <a:ext cx="70915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Пользователь вводит размер массива </a:t>
            </a:r>
            <a:r>
              <a:rPr lang="en" dirty="0">
                <a:latin typeface="Montserrat" pitchFamily="2" charset="0"/>
              </a:rPr>
              <a:t>n * n. </a:t>
            </a:r>
            <a:r>
              <a:rPr lang="ru-RU" dirty="0">
                <a:latin typeface="Montserrat" pitchFamily="2" charset="0"/>
              </a:rPr>
              <a:t>Массив заполняется случайными числами. Требуется найти произведение элементов побочной диагонали.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149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888" y="2159511"/>
            <a:ext cx="7313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Шаги: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43CF84D-4FBB-2144-94E9-5FCD8464B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9" y="197112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hangingPunct="1"/>
            <a:r>
              <a:rPr lang="ru-RU" altLang="en-US" sz="2800" b="1" dirty="0">
                <a:latin typeface="Montserrat" pitchFamily="2" charset="0"/>
              </a:rPr>
              <a:t>Генератор чисел</a:t>
            </a: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6923A15B-5E68-4943-A460-A77D769558D5}"/>
              </a:ext>
            </a:extLst>
          </p:cNvPr>
          <p:cNvSpPr/>
          <p:nvPr/>
        </p:nvSpPr>
        <p:spPr>
          <a:xfrm>
            <a:off x="-155724" y="-528962"/>
            <a:ext cx="4151659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F8A5A8-C50B-2D42-8134-9834503B6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22" y="3964120"/>
            <a:ext cx="7224768" cy="91623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C75566-6BBF-804C-820C-1C4057932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22" y="2951939"/>
            <a:ext cx="2070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02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 err="1">
                <a:latin typeface="Montserrat" pitchFamily="2" charset="0"/>
              </a:rPr>
              <a:t>Лайфхаки</a:t>
            </a:r>
            <a:r>
              <a:rPr lang="ru-RU" altLang="en-US" sz="3500" b="1" dirty="0">
                <a:latin typeface="Montserrat" pitchFamily="2" charset="0"/>
              </a:rPr>
              <a:t> у массивов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469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5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A2489B-74CE-A942-9AA4-323CB9C70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71" y="2571357"/>
            <a:ext cx="7315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59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Повтороение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Что такое двумерный массив?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228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Как хранится?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342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Функции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0776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Функции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830555"/>
            <a:ext cx="73136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Функции</a:t>
            </a:r>
            <a:r>
              <a:rPr lang="ru-RU" sz="1800" dirty="0">
                <a:latin typeface="Montserrat" pitchFamily="2" charset="0"/>
              </a:rPr>
              <a:t> — это блоки кода, выполняющие определенные операции. </a:t>
            </a:r>
            <a:endParaRPr lang="ru-RU" altLang="ru-RU" sz="18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66A13C-8846-CF4E-A072-B49F73D02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234" y="3592886"/>
            <a:ext cx="5192123" cy="295238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D1148A1-A10E-704D-9C2C-E62AA39AA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88" y="2739694"/>
            <a:ext cx="7313613" cy="7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53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Функции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576" y="3438046"/>
            <a:ext cx="73136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q"/>
            </a:pPr>
            <a:r>
              <a:rPr lang="ru-RU" sz="1800" b="1" dirty="0">
                <a:latin typeface="Montserrat" pitchFamily="2" charset="0"/>
              </a:rPr>
              <a:t>Возвратные</a:t>
            </a:r>
            <a:r>
              <a:rPr lang="ru-RU" sz="1800" dirty="0">
                <a:latin typeface="Montserrat" pitchFamily="2" charset="0"/>
              </a:rPr>
              <a:t> – функции, который имеют определенный тип и что-то возвращают </a:t>
            </a:r>
            <a:r>
              <a:rPr lang="en-US" sz="1800" dirty="0">
                <a:latin typeface="Montserrat" pitchFamily="2" charset="0"/>
              </a:rPr>
              <a:t>(int, float, double </a:t>
            </a:r>
            <a:r>
              <a:rPr lang="ru-RU" sz="1800" dirty="0">
                <a:latin typeface="Montserrat" pitchFamily="2" charset="0"/>
              </a:rPr>
              <a:t>и т.д.</a:t>
            </a:r>
            <a:r>
              <a:rPr lang="en-US" sz="1800" dirty="0">
                <a:latin typeface="Montserrat" pitchFamily="2" charset="0"/>
              </a:rPr>
              <a:t>)</a:t>
            </a:r>
            <a:r>
              <a:rPr lang="ru-RU" sz="1800" dirty="0">
                <a:latin typeface="Montserrat" pitchFamily="2" charset="0"/>
              </a:rPr>
              <a:t>.</a:t>
            </a: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q"/>
            </a:pPr>
            <a:endParaRPr lang="ru-RU" altLang="ru-RU" sz="1800" dirty="0">
              <a:latin typeface="Montserrat" pitchFamily="2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q"/>
            </a:pPr>
            <a:r>
              <a:rPr lang="ru-RU" altLang="ru-RU" sz="1800" b="1" dirty="0">
                <a:latin typeface="Montserrat" pitchFamily="2" charset="0"/>
              </a:rPr>
              <a:t>Невозвратные</a:t>
            </a:r>
            <a:r>
              <a:rPr lang="ru-RU" altLang="ru-RU" sz="1800" dirty="0">
                <a:latin typeface="Montserrat" pitchFamily="2" charset="0"/>
              </a:rPr>
              <a:t> – функции неопределенного типа. (</a:t>
            </a:r>
            <a:r>
              <a:rPr lang="en-US" altLang="ru-RU" sz="1800" dirty="0">
                <a:latin typeface="Montserrat" pitchFamily="2" charset="0"/>
              </a:rPr>
              <a:t>void</a:t>
            </a:r>
            <a:r>
              <a:rPr lang="ru-RU" altLang="ru-RU" sz="1800" dirty="0">
                <a:latin typeface="Montserrat" pitchFamily="2" charset="0"/>
              </a:rPr>
              <a:t>).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CA3AF956-2736-0745-8AAB-E8BBC1AD9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177" y="1822112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Виды:</a:t>
            </a:r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22559BDA-B0BA-934A-86D8-64100CDFC31B}"/>
              </a:ext>
            </a:extLst>
          </p:cNvPr>
          <p:cNvSpPr/>
          <p:nvPr/>
        </p:nvSpPr>
        <p:spPr>
          <a:xfrm rot="10999120">
            <a:off x="851325" y="1618805"/>
            <a:ext cx="2484161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8819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DC70B1-50BE-C64C-AAE7-4C7A93B90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14" y="2551310"/>
            <a:ext cx="8474998" cy="2542499"/>
          </a:xfrm>
          <a:prstGeom prst="rect">
            <a:avLst/>
          </a:prstGeom>
        </p:spPr>
      </p:pic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Функции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2DB1E9EB-C872-BB4E-95C1-A350D1138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Синтаксис:</a:t>
            </a:r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BB2677F0-C056-004B-ADDA-162370A6199F}"/>
              </a:ext>
            </a:extLst>
          </p:cNvPr>
          <p:cNvSpPr/>
          <p:nvPr/>
        </p:nvSpPr>
        <p:spPr>
          <a:xfrm rot="10999120">
            <a:off x="864821" y="1356075"/>
            <a:ext cx="2484161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6978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F8D5A34-60E5-0D4B-B0A4-51AC938CF0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Функции</a:t>
            </a: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74D826E8-17CC-0A4E-9648-D3977A580089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2566C4A4-59DD-B645-AC79-8EEA1FBD6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7A95CFC5-D207-3A49-BD93-E43755EF7CD5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9E46A6-1AFD-BD41-8967-B3113858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46" y="2550450"/>
            <a:ext cx="7409905" cy="3234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0A3180-5457-504E-BDFA-9E006BE433EF}"/>
              </a:ext>
            </a:extLst>
          </p:cNvPr>
          <p:cNvSpPr txBox="1"/>
          <p:nvPr/>
        </p:nvSpPr>
        <p:spPr>
          <a:xfrm>
            <a:off x="2026547" y="5905887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Описываем ф-</a:t>
            </a:r>
            <a:r>
              <a:rPr lang="ru-RU" sz="1400" dirty="0" err="1">
                <a:latin typeface="Montserrat" pitchFamily="2" charset="0"/>
              </a:rPr>
              <a:t>ию</a:t>
            </a:r>
            <a:r>
              <a:rPr lang="ru-RU" sz="1400" dirty="0">
                <a:latin typeface="Montserrat" pitchFamily="2" charset="0"/>
              </a:rPr>
              <a:t> </a:t>
            </a:r>
            <a:r>
              <a:rPr lang="ru-RU" sz="1400" b="1" dirty="0">
                <a:latin typeface="Montserrat" pitchFamily="2" charset="0"/>
              </a:rPr>
              <a:t>перед</a:t>
            </a:r>
            <a:r>
              <a:rPr lang="ru-RU" sz="1400" dirty="0">
                <a:latin typeface="Montserrat" pitchFamily="2" charset="0"/>
              </a:rPr>
              <a:t> основной ф-</a:t>
            </a:r>
            <a:r>
              <a:rPr lang="ru-RU" sz="1400" dirty="0" err="1">
                <a:latin typeface="Montserrat" pitchFamily="2" charset="0"/>
              </a:rPr>
              <a:t>ией</a:t>
            </a:r>
            <a:r>
              <a:rPr lang="ru-RU" sz="1400" dirty="0">
                <a:latin typeface="Montserrat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1115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F8D5A34-60E5-0D4B-B0A4-51AC938CF0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Функции</a:t>
            </a: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74D826E8-17CC-0A4E-9648-D3977A580089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2566C4A4-59DD-B645-AC79-8EEA1FBD6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7A95CFC5-D207-3A49-BD93-E43755EF7CD5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A3180-5457-504E-BDFA-9E006BE433EF}"/>
              </a:ext>
            </a:extLst>
          </p:cNvPr>
          <p:cNvSpPr txBox="1"/>
          <p:nvPr/>
        </p:nvSpPr>
        <p:spPr>
          <a:xfrm>
            <a:off x="2026547" y="5905887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Функция </a:t>
            </a:r>
            <a:r>
              <a:rPr lang="ru-RU" sz="1400" b="1" dirty="0">
                <a:latin typeface="Montserrat" pitchFamily="2" charset="0"/>
              </a:rPr>
              <a:t>вещественного</a:t>
            </a:r>
            <a:r>
              <a:rPr lang="ru-RU" sz="1400" dirty="0">
                <a:latin typeface="Montserrat" pitchFamily="2" charset="0"/>
              </a:rPr>
              <a:t> типа (вар 1)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277BFA-F1E2-0843-9EAF-933BA653F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652" y="2346843"/>
            <a:ext cx="5773646" cy="350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7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Хаки массивов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154607" y="3120811"/>
            <a:ext cx="70915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Пользователь вводит размер массива </a:t>
            </a:r>
            <a:r>
              <a:rPr lang="en" dirty="0">
                <a:latin typeface="Montserrat" pitchFamily="2" charset="0"/>
              </a:rPr>
              <a:t>n * </a:t>
            </a:r>
            <a:r>
              <a:rPr lang="en-US" dirty="0">
                <a:latin typeface="Montserrat" pitchFamily="2" charset="0"/>
              </a:rPr>
              <a:t>n</a:t>
            </a:r>
            <a:r>
              <a:rPr lang="en" dirty="0">
                <a:latin typeface="Montserrat" pitchFamily="2" charset="0"/>
              </a:rPr>
              <a:t>. </a:t>
            </a:r>
            <a:r>
              <a:rPr lang="ru-RU" dirty="0">
                <a:latin typeface="Montserrat" pitchFamily="2" charset="0"/>
              </a:rPr>
              <a:t>Заполните в двумерном массиве эл-ты главной диагонали значением 1 и выведите результат.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654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F8D5A34-60E5-0D4B-B0A4-51AC938CF0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Функции</a:t>
            </a: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74D826E8-17CC-0A4E-9648-D3977A580089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2566C4A4-59DD-B645-AC79-8EEA1FBD6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7A95CFC5-D207-3A49-BD93-E43755EF7CD5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E01EF-67AF-1746-B936-C56B817E3C94}"/>
              </a:ext>
            </a:extLst>
          </p:cNvPr>
          <p:cNvSpPr txBox="1"/>
          <p:nvPr/>
        </p:nvSpPr>
        <p:spPr>
          <a:xfrm>
            <a:off x="2026547" y="5905887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Функция </a:t>
            </a:r>
            <a:r>
              <a:rPr lang="ru-RU" sz="1400" b="1" dirty="0">
                <a:latin typeface="Montserrat" pitchFamily="2" charset="0"/>
              </a:rPr>
              <a:t>вещественного</a:t>
            </a:r>
            <a:r>
              <a:rPr lang="ru-RU" sz="1400" dirty="0">
                <a:latin typeface="Montserrat" pitchFamily="2" charset="0"/>
              </a:rPr>
              <a:t> типа (вар 2)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81AAED-0A05-894F-B053-81B8B20F1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46" y="2346331"/>
            <a:ext cx="5904458" cy="346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1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F8D5A34-60E5-0D4B-B0A4-51AC938CF0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Функции</a:t>
            </a: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74D826E8-17CC-0A4E-9648-D3977A580089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2566C4A4-59DD-B645-AC79-8EEA1FBD6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7A95CFC5-D207-3A49-BD93-E43755EF7CD5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E01EF-67AF-1746-B936-C56B817E3C94}"/>
              </a:ext>
            </a:extLst>
          </p:cNvPr>
          <p:cNvSpPr txBox="1"/>
          <p:nvPr/>
        </p:nvSpPr>
        <p:spPr>
          <a:xfrm>
            <a:off x="2026547" y="5905887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Функция </a:t>
            </a:r>
            <a:r>
              <a:rPr lang="ru-RU" sz="1400" b="1" dirty="0">
                <a:latin typeface="Montserrat" pitchFamily="2" charset="0"/>
              </a:rPr>
              <a:t>вещественного</a:t>
            </a:r>
            <a:r>
              <a:rPr lang="ru-RU" sz="1400" dirty="0">
                <a:latin typeface="Montserrat" pitchFamily="2" charset="0"/>
              </a:rPr>
              <a:t> типа (вар </a:t>
            </a:r>
            <a:r>
              <a:rPr lang="en-US" sz="1400" dirty="0">
                <a:latin typeface="Montserrat" pitchFamily="2" charset="0"/>
              </a:rPr>
              <a:t>3</a:t>
            </a:r>
            <a:r>
              <a:rPr lang="ru-RU" sz="1400" dirty="0">
                <a:latin typeface="Montserrat" pitchFamily="2" charset="0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6A79CC-25FF-574A-8006-FCC308BAE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5932140" cy="331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57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258090" y="4003897"/>
            <a:ext cx="7091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Пользователь вводит два вещественных числа (длина и ширина). Напишите ф-</a:t>
            </a:r>
            <a:r>
              <a:rPr lang="ru-RU" dirty="0" err="1">
                <a:latin typeface="Montserrat" pitchFamily="2" charset="0"/>
              </a:rPr>
              <a:t>ию</a:t>
            </a:r>
            <a:r>
              <a:rPr lang="ru-RU" dirty="0">
                <a:latin typeface="Montserrat" pitchFamily="2" charset="0"/>
              </a:rPr>
              <a:t> нахождения периметра и площади.</a:t>
            </a:r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00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258090" y="4003897"/>
            <a:ext cx="7091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Пользователь в пред. задаче посчитал периметр и площадь. Напишите ф-</a:t>
            </a:r>
            <a:r>
              <a:rPr lang="ru-RU" dirty="0" err="1">
                <a:latin typeface="Montserrat" pitchFamily="2" charset="0"/>
              </a:rPr>
              <a:t>ию</a:t>
            </a:r>
            <a:r>
              <a:rPr lang="ru-RU" dirty="0">
                <a:latin typeface="Montserrat" pitchFamily="2" charset="0"/>
              </a:rPr>
              <a:t>,  которая выводит значение переданной переменной на экран.</a:t>
            </a:r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238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258090" y="4003897"/>
            <a:ext cx="7091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оптимизируйте предыдущие задачи и допишите ф-</a:t>
            </a:r>
            <a:r>
              <a:rPr lang="ru-RU" dirty="0" err="1">
                <a:latin typeface="Montserrat" pitchFamily="2" charset="0"/>
              </a:rPr>
              <a:t>ию</a:t>
            </a:r>
            <a:r>
              <a:rPr lang="ru-RU" dirty="0">
                <a:latin typeface="Montserrat" pitchFamily="2" charset="0"/>
              </a:rPr>
              <a:t> ввода значения.</a:t>
            </a:r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40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Можно ли использовать ф-</a:t>
            </a:r>
            <a:r>
              <a:rPr lang="ru-RU" altLang="en-US" sz="3000" b="1" dirty="0" err="1">
                <a:latin typeface="Montserrat" pitchFamily="2" charset="0"/>
              </a:rPr>
              <a:t>ию</a:t>
            </a:r>
            <a:r>
              <a:rPr lang="ru-RU" altLang="en-US" sz="3000" b="1" dirty="0">
                <a:latin typeface="Montserrat" pitchFamily="2" charset="0"/>
              </a:rPr>
              <a:t> внутри ф-</a:t>
            </a:r>
            <a:r>
              <a:rPr lang="ru-RU" altLang="en-US" sz="3000" b="1" dirty="0" err="1">
                <a:latin typeface="Montserrat" pitchFamily="2" charset="0"/>
              </a:rPr>
              <a:t>ии</a:t>
            </a:r>
            <a:r>
              <a:rPr lang="ru-RU" altLang="en-US" sz="3000" b="1" dirty="0">
                <a:latin typeface="Montserrat" pitchFamily="2" charset="0"/>
              </a:rPr>
              <a:t>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5949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Какую ф-</a:t>
            </a:r>
            <a:r>
              <a:rPr lang="ru-RU" altLang="en-US" sz="3000" b="1" dirty="0" err="1">
                <a:latin typeface="Montserrat" pitchFamily="2" charset="0"/>
              </a:rPr>
              <a:t>ию</a:t>
            </a:r>
            <a:r>
              <a:rPr lang="ru-RU" altLang="en-US" sz="3000" b="1" dirty="0">
                <a:latin typeface="Montserrat" pitchFamily="2" charset="0"/>
              </a:rPr>
              <a:t> нужно описать в первую очередь?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3058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522111" y="3086894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727396" y="3086893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F8D5A34-60E5-0D4B-B0A4-51AC938CF0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Функции</a:t>
            </a: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74D826E8-17CC-0A4E-9648-D3977A580089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E01EF-67AF-1746-B936-C56B817E3C94}"/>
              </a:ext>
            </a:extLst>
          </p:cNvPr>
          <p:cNvSpPr txBox="1"/>
          <p:nvPr/>
        </p:nvSpPr>
        <p:spPr>
          <a:xfrm>
            <a:off x="2026547" y="5905887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В каком варианте </a:t>
            </a:r>
            <a:r>
              <a:rPr lang="ru-RU" sz="1400" b="1" dirty="0">
                <a:latin typeface="Montserrat" pitchFamily="2" charset="0"/>
              </a:rPr>
              <a:t>не будет </a:t>
            </a:r>
            <a:r>
              <a:rPr lang="ru-RU" sz="1400" dirty="0">
                <a:latin typeface="Montserrat" pitchFamily="2" charset="0"/>
              </a:rPr>
              <a:t>ошибки?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B92441-0C4E-684D-9820-86295149B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85" y="2061786"/>
            <a:ext cx="3994631" cy="250000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B23CB67-A80C-9E41-BC97-C7304D965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2014309"/>
            <a:ext cx="3488730" cy="25622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FC62A6-120F-E944-89DB-739D99BACD7A}"/>
              </a:ext>
            </a:extLst>
          </p:cNvPr>
          <p:cNvSpPr txBox="1"/>
          <p:nvPr/>
        </p:nvSpPr>
        <p:spPr>
          <a:xfrm>
            <a:off x="137919" y="4654077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6BCC18-AEAF-474F-93D1-3F0C07C476CC}"/>
              </a:ext>
            </a:extLst>
          </p:cNvPr>
          <p:cNvSpPr txBox="1"/>
          <p:nvPr/>
        </p:nvSpPr>
        <p:spPr>
          <a:xfrm>
            <a:off x="4544212" y="4665167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25368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143346" y="3119931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267042" y="3119930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F8D5A34-60E5-0D4B-B0A4-51AC938CF0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Функции</a:t>
            </a: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74D826E8-17CC-0A4E-9648-D3977A580089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E01EF-67AF-1746-B936-C56B817E3C94}"/>
              </a:ext>
            </a:extLst>
          </p:cNvPr>
          <p:cNvSpPr txBox="1"/>
          <p:nvPr/>
        </p:nvSpPr>
        <p:spPr>
          <a:xfrm>
            <a:off x="2026547" y="5905887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Компилятор читает программу </a:t>
            </a:r>
            <a:r>
              <a:rPr lang="ru-RU" sz="1400" b="1" dirty="0">
                <a:latin typeface="Montserrat" pitchFamily="2" charset="0"/>
              </a:rPr>
              <a:t>последовательно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B92441-0C4E-684D-9820-86295149B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03" y="2038888"/>
            <a:ext cx="6036154" cy="377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51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Прототипы функций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581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Хаки массивов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051678-2231-A640-9473-5EA8D44A6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38" y="2489986"/>
            <a:ext cx="5352324" cy="2813401"/>
          </a:xfrm>
          <a:prstGeom prst="rect">
            <a:avLst/>
          </a:prstGeom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319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F8D5A34-60E5-0D4B-B0A4-51AC938CF0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Функции</a:t>
            </a: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74D826E8-17CC-0A4E-9648-D3977A580089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2566C4A4-59DD-B645-AC79-8EEA1FBD6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7A95CFC5-D207-3A49-BD93-E43755EF7CD5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340D99-BFAA-074D-98D2-1F178DCD3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81" y="2438277"/>
            <a:ext cx="7308002" cy="32853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D23238-9F1D-524F-A5B9-557A68979713}"/>
              </a:ext>
            </a:extLst>
          </p:cNvPr>
          <p:cNvSpPr txBox="1"/>
          <p:nvPr/>
        </p:nvSpPr>
        <p:spPr>
          <a:xfrm>
            <a:off x="2026547" y="5905887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Можно ли сделать так?</a:t>
            </a:r>
          </a:p>
        </p:txBody>
      </p:sp>
    </p:spTree>
    <p:extLst>
      <p:ext uri="{BB962C8B-B14F-4D97-AF65-F5344CB8AC3E}">
        <p14:creationId xmlns:p14="http://schemas.microsoft.com/office/powerpoint/2010/main" val="1634377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F8D5A34-60E5-0D4B-B0A4-51AC938CF0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347287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Функции</a:t>
            </a: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74D826E8-17CC-0A4E-9648-D3977A580089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2566C4A4-59DD-B645-AC79-8EEA1FBD6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7A95CFC5-D207-3A49-BD93-E43755EF7CD5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340D99-BFAA-074D-98D2-1F178DCD3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81" y="2438277"/>
            <a:ext cx="7308002" cy="32853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D23238-9F1D-524F-A5B9-557A68979713}"/>
              </a:ext>
            </a:extLst>
          </p:cNvPr>
          <p:cNvSpPr txBox="1"/>
          <p:nvPr/>
        </p:nvSpPr>
        <p:spPr>
          <a:xfrm>
            <a:off x="2026547" y="5905887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Хотелось бы, но будет ошибка компиляции(</a:t>
            </a:r>
          </a:p>
        </p:txBody>
      </p:sp>
    </p:spTree>
    <p:extLst>
      <p:ext uri="{BB962C8B-B14F-4D97-AF65-F5344CB8AC3E}">
        <p14:creationId xmlns:p14="http://schemas.microsoft.com/office/powerpoint/2010/main" val="100899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Почему не пройдет компиляция?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0329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Почему не пройдет компиляция?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5E0138-D467-F446-8240-438DBCCD6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70" y="4704011"/>
            <a:ext cx="571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81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915305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Прототипы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84101" y="6445826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84069" y="6564067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531" y="1458123"/>
            <a:ext cx="76695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Прототип функции</a:t>
            </a:r>
            <a:r>
              <a:rPr lang="ru-RU" sz="1800" dirty="0">
                <a:latin typeface="Montserrat" pitchFamily="2" charset="0"/>
              </a:rPr>
              <a:t> — объявление функции, не содержащее тела функции, но указывающее имя функции, типы аргументов и возвращаемый тип данных.</a:t>
            </a:r>
            <a:endParaRPr lang="ru-RU" altLang="ru-RU" sz="1800" dirty="0">
              <a:latin typeface="Montserra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AB777-BDD8-384A-9ED8-3AEB0B9AA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580" y="2902259"/>
            <a:ext cx="2797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837D69C2-B9EC-9B4A-8BE1-791FDCF9BB83}"/>
              </a:ext>
            </a:extLst>
          </p:cNvPr>
          <p:cNvSpPr/>
          <p:nvPr/>
        </p:nvSpPr>
        <p:spPr>
          <a:xfrm rot="10999120">
            <a:off x="1188480" y="2709095"/>
            <a:ext cx="1843004" cy="818009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939E08-84C5-3F41-BC22-B5A25F528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81" y="3614770"/>
            <a:ext cx="5409635" cy="274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90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2566C4A4-59DD-B645-AC79-8EEA1FBD6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7A95CFC5-D207-3A49-BD93-E43755EF7CD5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240033-F02B-6949-9295-6021917D8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649" y="2238529"/>
            <a:ext cx="4879624" cy="37757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8BD9D4-4BA1-AC4D-B396-BCD0A004B094}"/>
              </a:ext>
            </a:extLst>
          </p:cNvPr>
          <p:cNvSpPr txBox="1"/>
          <p:nvPr/>
        </p:nvSpPr>
        <p:spPr>
          <a:xfrm>
            <a:off x="1832680" y="6072576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Убиваем двух зайцев одновременно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DFD9F5CE-732B-1045-A56D-5E1DFAFC8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915305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Прототипы</a:t>
            </a:r>
          </a:p>
        </p:txBody>
      </p:sp>
      <p:sp>
        <p:nvSpPr>
          <p:cNvPr id="20" name="Полилиния 19">
            <a:extLst>
              <a:ext uri="{FF2B5EF4-FFF2-40B4-BE49-F238E27FC236}">
                <a16:creationId xmlns:a16="http://schemas.microsoft.com/office/drawing/2014/main" id="{D2E1DDC3-E742-0844-BFA2-0870ABECB5A5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05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2566C4A4-59DD-B645-AC79-8EEA1FBD6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7A95CFC5-D207-3A49-BD93-E43755EF7CD5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240033-F02B-6949-9295-6021917D8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649" y="2238529"/>
            <a:ext cx="4879624" cy="37757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8BD9D4-4BA1-AC4D-B396-BCD0A004B094}"/>
              </a:ext>
            </a:extLst>
          </p:cNvPr>
          <p:cNvSpPr txBox="1"/>
          <p:nvPr/>
        </p:nvSpPr>
        <p:spPr>
          <a:xfrm>
            <a:off x="1832680" y="6072576"/>
            <a:ext cx="508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Пишем </a:t>
            </a:r>
            <a:r>
              <a:rPr lang="ru-RU" sz="1400" b="1" dirty="0">
                <a:latin typeface="Montserrat" pitchFamily="2" charset="0"/>
              </a:rPr>
              <a:t>красивый код </a:t>
            </a:r>
            <a:r>
              <a:rPr lang="ru-RU" sz="1400" dirty="0">
                <a:latin typeface="Montserrat" pitchFamily="2" charset="0"/>
              </a:rPr>
              <a:t>и нам </a:t>
            </a:r>
            <a:r>
              <a:rPr lang="ru-RU" sz="1400" b="1" dirty="0">
                <a:latin typeface="Montserrat" pitchFamily="2" charset="0"/>
              </a:rPr>
              <a:t>не важна </a:t>
            </a:r>
            <a:r>
              <a:rPr lang="ru-RU" sz="1400" dirty="0">
                <a:latin typeface="Montserrat" pitchFamily="2" charset="0"/>
              </a:rPr>
              <a:t>последовательность объявления.</a:t>
            </a:r>
            <a:endParaRPr lang="ru-RU" sz="1400" b="1" dirty="0">
              <a:latin typeface="Montserrat" pitchFamily="2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3648151-FD0F-B14D-919A-3FD598DAE9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915305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Прототипы</a:t>
            </a:r>
          </a:p>
        </p:txBody>
      </p:sp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7B61406F-200E-364A-A9A4-B13789399B36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952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258090" y="4003897"/>
            <a:ext cx="70915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напишите ф-</a:t>
            </a:r>
            <a:r>
              <a:rPr lang="ru-RU" dirty="0" err="1">
                <a:latin typeface="Montserrat" pitchFamily="2" charset="0"/>
              </a:rPr>
              <a:t>ию</a:t>
            </a:r>
            <a:r>
              <a:rPr lang="ru-RU" dirty="0">
                <a:latin typeface="Montserrat" pitchFamily="2" charset="0"/>
              </a:rPr>
              <a:t> решения квадратного уравнения</a:t>
            </a:r>
            <a:r>
              <a:rPr lang="en-US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и функцию вывода.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Montserrat" pitchFamily="2" charset="0"/>
              </a:rPr>
              <a:t>На вход: три переменные</a:t>
            </a:r>
            <a:r>
              <a:rPr lang="en-US" dirty="0">
                <a:solidFill>
                  <a:srgbClr val="000000"/>
                </a:solidFill>
                <a:latin typeface="Montserrat" pitchFamily="2" charset="0"/>
              </a:rPr>
              <a:t> (</a:t>
            </a:r>
            <a:r>
              <a:rPr lang="ru-RU" dirty="0">
                <a:solidFill>
                  <a:srgbClr val="000000"/>
                </a:solidFill>
                <a:latin typeface="Montserrat" pitchFamily="2" charset="0"/>
              </a:rPr>
              <a:t>коэффициента</a:t>
            </a:r>
            <a:r>
              <a:rPr lang="en-US" dirty="0">
                <a:solidFill>
                  <a:srgbClr val="000000"/>
                </a:solidFill>
                <a:latin typeface="Montserrat" pitchFamily="2" charset="0"/>
              </a:rPr>
              <a:t>)</a:t>
            </a:r>
            <a:r>
              <a:rPr lang="ru-RU" dirty="0">
                <a:solidFill>
                  <a:srgbClr val="000000"/>
                </a:solidFill>
                <a:latin typeface="Montserrat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tserrat" pitchFamily="2" charset="0"/>
              </a:rPr>
              <a:t>a, b, c.</a:t>
            </a:r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853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492684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DFD9F5CE-732B-1045-A56D-5E1DFAFC8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915305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Прототипы</a:t>
            </a:r>
          </a:p>
        </p:txBody>
      </p:sp>
      <p:sp>
        <p:nvSpPr>
          <p:cNvPr id="20" name="Полилиния 19">
            <a:extLst>
              <a:ext uri="{FF2B5EF4-FFF2-40B4-BE49-F238E27FC236}">
                <a16:creationId xmlns:a16="http://schemas.microsoft.com/office/drawing/2014/main" id="{D2E1DDC3-E742-0844-BFA2-0870ABECB5A5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13C16767-227B-E64F-A9F9-76BC4E899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6" y="3352376"/>
            <a:ext cx="76695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dirty="0">
                <a:latin typeface="Montserrat" pitchFamily="2" charset="0"/>
              </a:rPr>
              <a:t>При объявлении прототипа </a:t>
            </a:r>
            <a:r>
              <a:rPr lang="ru-RU" sz="1800" b="1" dirty="0">
                <a:latin typeface="Montserrat" pitchFamily="2" charset="0"/>
              </a:rPr>
              <a:t>необязательно</a:t>
            </a:r>
            <a:r>
              <a:rPr lang="ru-RU" sz="1800" dirty="0">
                <a:latin typeface="Montserrat" pitchFamily="2" charset="0"/>
              </a:rPr>
              <a:t> указывать название переменных (типы </a:t>
            </a:r>
            <a:r>
              <a:rPr lang="ru-RU" sz="1800" dirty="0" err="1">
                <a:latin typeface="Montserrat" pitchFamily="2" charset="0"/>
              </a:rPr>
              <a:t>оюязательны</a:t>
            </a:r>
            <a:r>
              <a:rPr lang="ru-RU" sz="1800" dirty="0">
                <a:latin typeface="Montserrat" pitchFamily="2" charset="0"/>
              </a:rPr>
              <a:t>), но </a:t>
            </a:r>
            <a:r>
              <a:rPr lang="ru-RU" sz="1800" b="1" dirty="0">
                <a:latin typeface="Montserrat" pitchFamily="2" charset="0"/>
              </a:rPr>
              <a:t>нужно</a:t>
            </a:r>
            <a:r>
              <a:rPr lang="ru-RU" sz="1800" dirty="0">
                <a:latin typeface="Montserrat" pitchFamily="2" charset="0"/>
              </a:rPr>
              <a:t> при объявлении самой ф-</a:t>
            </a:r>
            <a:r>
              <a:rPr lang="ru-RU" sz="1800" dirty="0" err="1">
                <a:latin typeface="Montserrat" pitchFamily="2" charset="0"/>
              </a:rPr>
              <a:t>ии</a:t>
            </a:r>
            <a:r>
              <a:rPr lang="ru-RU" sz="1800" dirty="0">
                <a:latin typeface="Montserrat" pitchFamily="2" charset="0"/>
              </a:rPr>
              <a:t>.</a:t>
            </a:r>
            <a:endParaRPr lang="ru-RU" sz="1800" b="1" dirty="0">
              <a:latin typeface="Montserrat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88A19C-DE01-7444-ADC8-9A8D771FFFC4}"/>
              </a:ext>
            </a:extLst>
          </p:cNvPr>
          <p:cNvSpPr txBox="1"/>
          <p:nvPr/>
        </p:nvSpPr>
        <p:spPr>
          <a:xfrm>
            <a:off x="798592" y="2243112"/>
            <a:ext cx="6042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2400" b="1" dirty="0">
                <a:latin typeface="Montserrat" pitchFamily="2" charset="0"/>
              </a:rPr>
              <a:t>Приятный момент </a:t>
            </a:r>
          </a:p>
        </p:txBody>
      </p:sp>
      <p:sp>
        <p:nvSpPr>
          <p:cNvPr id="23" name="Полилиния 22">
            <a:extLst>
              <a:ext uri="{FF2B5EF4-FFF2-40B4-BE49-F238E27FC236}">
                <a16:creationId xmlns:a16="http://schemas.microsoft.com/office/drawing/2014/main" id="{B28B9150-C83A-6C44-B6FD-D1F51831A119}"/>
              </a:ext>
            </a:extLst>
          </p:cNvPr>
          <p:cNvSpPr/>
          <p:nvPr/>
        </p:nvSpPr>
        <p:spPr>
          <a:xfrm rot="10800000">
            <a:off x="404005" y="1991004"/>
            <a:ext cx="3804805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3182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2566C4A4-59DD-B645-AC79-8EEA1FBD6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7A95CFC5-D207-3A49-BD93-E43755EF7CD5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3648151-FD0F-B14D-919A-3FD598DAE9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915305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Прототипы</a:t>
            </a:r>
          </a:p>
        </p:txBody>
      </p:sp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7B61406F-200E-364A-A9A4-B13789399B36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4750CC-A8F7-DB48-A4D0-AE7BF4EAE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83" y="2365274"/>
            <a:ext cx="6262632" cy="369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25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Хаки массивов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051678-2231-A640-9473-5EA8D44A6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38" y="2489986"/>
            <a:ext cx="5352324" cy="2813401"/>
          </a:xfrm>
          <a:prstGeom prst="rect">
            <a:avLst/>
          </a:prstGeom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8A805-94B0-404B-B560-DD754EC94A7D}"/>
              </a:ext>
            </a:extLst>
          </p:cNvPr>
          <p:cNvSpPr txBox="1"/>
          <p:nvPr/>
        </p:nvSpPr>
        <p:spPr>
          <a:xfrm>
            <a:off x="2054288" y="5598888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Можно обойтись </a:t>
            </a:r>
            <a:r>
              <a:rPr lang="ru-RU" sz="1400" b="1" dirty="0">
                <a:latin typeface="Montserrat" pitchFamily="2" charset="0"/>
              </a:rPr>
              <a:t>без </a:t>
            </a:r>
            <a:r>
              <a:rPr lang="en-US" sz="1400" b="1" dirty="0">
                <a:latin typeface="Montserrat" pitchFamily="2" charset="0"/>
              </a:rPr>
              <a:t>if</a:t>
            </a:r>
            <a:r>
              <a:rPr lang="en-US" sz="1400" dirty="0">
                <a:latin typeface="Montserrat" pitchFamily="2" charset="0"/>
              </a:rPr>
              <a:t>?</a:t>
            </a:r>
            <a:endParaRPr lang="ru-RU" sz="1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49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178615" y="4080336"/>
            <a:ext cx="7091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напишите ф-</a:t>
            </a:r>
            <a:r>
              <a:rPr lang="ru-RU" dirty="0" err="1">
                <a:latin typeface="Montserrat" pitchFamily="2" charset="0"/>
              </a:rPr>
              <a:t>ию</a:t>
            </a:r>
            <a:r>
              <a:rPr lang="ru-RU" dirty="0">
                <a:latin typeface="Montserrat" pitchFamily="2" charset="0"/>
              </a:rPr>
              <a:t> вывода одномерного массива. (</a:t>
            </a:r>
            <a:r>
              <a:rPr lang="en-US" dirty="0">
                <a:latin typeface="Montserrat" pitchFamily="2" charset="0"/>
              </a:rPr>
              <a:t>void</a:t>
            </a:r>
            <a:r>
              <a:rPr lang="ru-RU" dirty="0">
                <a:latin typeface="Montserrat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2419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178615" y="4080336"/>
            <a:ext cx="7091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напишите ф-</a:t>
            </a:r>
            <a:r>
              <a:rPr lang="ru-RU" dirty="0" err="1">
                <a:latin typeface="Montserrat" pitchFamily="2" charset="0"/>
              </a:rPr>
              <a:t>ию</a:t>
            </a:r>
            <a:r>
              <a:rPr lang="ru-RU" dirty="0">
                <a:latin typeface="Montserrat" pitchFamily="2" charset="0"/>
              </a:rPr>
              <a:t> вывода двумерного массива. (</a:t>
            </a:r>
            <a:r>
              <a:rPr lang="en-US" dirty="0">
                <a:latin typeface="Montserrat" pitchFamily="2" charset="0"/>
              </a:rPr>
              <a:t>void</a:t>
            </a:r>
            <a:r>
              <a:rPr lang="ru-RU" dirty="0">
                <a:latin typeface="Montserrat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1376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Перегрузка функций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4888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Что такое перегрузка?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04660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178615" y="4080336"/>
            <a:ext cx="7091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напишите ф-</a:t>
            </a:r>
            <a:r>
              <a:rPr lang="ru-RU" dirty="0" err="1">
                <a:latin typeface="Montserrat" pitchFamily="2" charset="0"/>
              </a:rPr>
              <a:t>ию</a:t>
            </a:r>
            <a:r>
              <a:rPr lang="ru-RU" dirty="0">
                <a:latin typeface="Montserrat" pitchFamily="2" charset="0"/>
              </a:rPr>
              <a:t> суммы для двух целых и вещественных чисел.</a:t>
            </a:r>
          </a:p>
        </p:txBody>
      </p:sp>
    </p:spTree>
    <p:extLst>
      <p:ext uri="{BB962C8B-B14F-4D97-AF65-F5344CB8AC3E}">
        <p14:creationId xmlns:p14="http://schemas.microsoft.com/office/powerpoint/2010/main" val="4201978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796576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Перегрузка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193" y="2946467"/>
            <a:ext cx="731361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Перегрузка </a:t>
            </a:r>
            <a:r>
              <a:rPr lang="ru-RU" sz="1800" dirty="0">
                <a:latin typeface="Montserrat" pitchFamily="2" charset="0"/>
              </a:rPr>
              <a:t> — это возможность использовать одну и ту же функцию для разных типов данных.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sz="1800" dirty="0">
              <a:latin typeface="Montserrat" pitchFamily="2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Полиморфизм</a:t>
            </a:r>
            <a:r>
              <a:rPr lang="ru-RU" sz="1800" dirty="0">
                <a:latin typeface="Montserrat" pitchFamily="2" charset="0"/>
              </a:rPr>
              <a:t> - </a:t>
            </a:r>
            <a:r>
              <a:rPr lang="ru-RU" dirty="0"/>
              <a:t> </a:t>
            </a:r>
            <a:r>
              <a:rPr lang="ru-RU" sz="1800" dirty="0">
                <a:latin typeface="Montserrat" pitchFamily="2" charset="0"/>
              </a:rPr>
              <a:t>способность функции обрабатывать данные разных типов. </a:t>
            </a:r>
          </a:p>
        </p:txBody>
      </p:sp>
    </p:spTree>
    <p:extLst>
      <p:ext uri="{BB962C8B-B14F-4D97-AF65-F5344CB8AC3E}">
        <p14:creationId xmlns:p14="http://schemas.microsoft.com/office/powerpoint/2010/main" val="33594123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796576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Перегрузка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193" y="2946467"/>
            <a:ext cx="731361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Перегрузка </a:t>
            </a:r>
            <a:r>
              <a:rPr lang="ru-RU" sz="1800" dirty="0">
                <a:latin typeface="Montserrat" pitchFamily="2" charset="0"/>
              </a:rPr>
              <a:t> — это возможность использовать одну и ту же функцию для разных типов данных.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sz="1800" dirty="0">
              <a:latin typeface="Montserrat" pitchFamily="2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sz="1800" b="1" dirty="0">
                <a:latin typeface="Montserrat" pitchFamily="2" charset="0"/>
              </a:rPr>
              <a:t>Полиморфизм</a:t>
            </a:r>
            <a:r>
              <a:rPr lang="ru-RU" sz="1800" dirty="0">
                <a:latin typeface="Montserrat" pitchFamily="2" charset="0"/>
              </a:rPr>
              <a:t> - </a:t>
            </a:r>
            <a:r>
              <a:rPr lang="ru-RU" dirty="0"/>
              <a:t> </a:t>
            </a:r>
            <a:r>
              <a:rPr lang="ru-RU" sz="1800" dirty="0">
                <a:latin typeface="Montserrat" pitchFamily="2" charset="0"/>
              </a:rPr>
              <a:t>способность функции обрабатывать данные разных типов.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18A59C-25D9-6645-93CA-E2161EC5D1A4}"/>
              </a:ext>
            </a:extLst>
          </p:cNvPr>
          <p:cNvSpPr txBox="1"/>
          <p:nvPr/>
        </p:nvSpPr>
        <p:spPr>
          <a:xfrm>
            <a:off x="1288819" y="5071004"/>
            <a:ext cx="6514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Montserrat" pitchFamily="2" charset="0"/>
              </a:rPr>
              <a:t>перегруженная функция = полиморфная функция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80317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Почему это удобно?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88479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952297" y="6163792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4B2FF83-247C-114C-8179-03D67EF9C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575" y="213988"/>
            <a:ext cx="2796576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Перегрузка</a:t>
            </a:r>
          </a:p>
        </p:txBody>
      </p: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9729AFBF-6251-5C42-BA06-033B174818D4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7776784-E5EE-2B40-8DDF-6AB5B11C2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434" y="1216929"/>
            <a:ext cx="4727723" cy="48428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BB6543-4683-DA45-9CF5-9D8B01E5E5E4}"/>
              </a:ext>
            </a:extLst>
          </p:cNvPr>
          <p:cNvSpPr txBox="1"/>
          <p:nvPr/>
        </p:nvSpPr>
        <p:spPr>
          <a:xfrm>
            <a:off x="2336500" y="6120792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latin typeface="Montserrat" pitchFamily="2" charset="0"/>
              </a:rPr>
              <a:t>Не зависим </a:t>
            </a:r>
            <a:r>
              <a:rPr lang="ru-RU" sz="1400" dirty="0">
                <a:latin typeface="Montserrat" pitchFamily="2" charset="0"/>
              </a:rPr>
              <a:t>от </a:t>
            </a:r>
            <a:r>
              <a:rPr lang="ru-RU" sz="1400" b="1" dirty="0">
                <a:latin typeface="Montserrat" pitchFamily="2" charset="0"/>
              </a:rPr>
              <a:t>типов</a:t>
            </a:r>
            <a:r>
              <a:rPr lang="ru-RU" sz="1400" dirty="0">
                <a:latin typeface="Montserrat" pitchFamily="2" charset="0"/>
              </a:rPr>
              <a:t> поступающих переменных.</a:t>
            </a:r>
            <a:endParaRPr lang="ru-RU" sz="1400" b="1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59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258090" y="4003897"/>
            <a:ext cx="7091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Пользователь вводит три числа числа (три стороны). Напишите ф-</a:t>
            </a:r>
            <a:r>
              <a:rPr lang="ru-RU" dirty="0" err="1">
                <a:latin typeface="Montserrat" pitchFamily="2" charset="0"/>
              </a:rPr>
              <a:t>ию</a:t>
            </a:r>
            <a:r>
              <a:rPr lang="ru-RU" dirty="0">
                <a:latin typeface="Montserrat" pitchFamily="2" charset="0"/>
              </a:rPr>
              <a:t> нахождения площади. (учтите разные типы данных). </a:t>
            </a:r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208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Хаки массивов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98CCC38-2349-394E-AA75-1826D2544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16" y="2676276"/>
            <a:ext cx="5961067" cy="2550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48821C-1730-F54F-802E-92DF34D09AAE}"/>
              </a:ext>
            </a:extLst>
          </p:cNvPr>
          <p:cNvSpPr txBox="1"/>
          <p:nvPr/>
        </p:nvSpPr>
        <p:spPr>
          <a:xfrm>
            <a:off x="2054288" y="5598888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latin typeface="Montserrat" pitchFamily="2" charset="0"/>
              </a:rPr>
              <a:t>Да</a:t>
            </a:r>
          </a:p>
        </p:txBody>
      </p:sp>
    </p:spTree>
    <p:extLst>
      <p:ext uri="{BB962C8B-B14F-4D97-AF65-F5344CB8AC3E}">
        <p14:creationId xmlns:p14="http://schemas.microsoft.com/office/powerpoint/2010/main" val="42355358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Рекурсия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04602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4F0700E-5CBF-5947-9075-44EAB29C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79548"/>
            <a:ext cx="1716110" cy="23345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84BAF6-FBE3-714E-B044-F55A1F98B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547" y="4474992"/>
            <a:ext cx="2173307" cy="2272917"/>
          </a:xfrm>
          <a:prstGeom prst="rect">
            <a:avLst/>
          </a:prstGeom>
        </p:spPr>
      </p:pic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Что такое рекурсия?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6832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Рекурсия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026215" y="3025064"/>
            <a:ext cx="7091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Montserrat" pitchFamily="2" charset="0"/>
              </a:rPr>
              <a:t>	</a:t>
            </a:r>
            <a:r>
              <a:rPr lang="ru-RU" dirty="0">
                <a:latin typeface="Montserrat" pitchFamily="2" charset="0"/>
              </a:rPr>
              <a:t>Функция является </a:t>
            </a:r>
            <a:r>
              <a:rPr lang="ru-RU" b="1" dirty="0">
                <a:latin typeface="Montserrat" pitchFamily="2" charset="0"/>
              </a:rPr>
              <a:t>рекурсивной</a:t>
            </a:r>
            <a:r>
              <a:rPr lang="ru-RU" dirty="0">
                <a:latin typeface="Montserrat" pitchFamily="2" charset="0"/>
              </a:rPr>
              <a:t>, если оператор в теле функции вызывает функцию, содержащую данный оператор.</a:t>
            </a:r>
          </a:p>
          <a:p>
            <a:endParaRPr lang="ru-RU" dirty="0">
              <a:latin typeface="Montserrat" pitchFamily="2" charset="0"/>
            </a:endParaRPr>
          </a:p>
          <a:p>
            <a:r>
              <a:rPr lang="ru-RU" dirty="0">
                <a:latin typeface="Montserrat" pitchFamily="2" charset="0"/>
              </a:rPr>
              <a:t>	Вызов самой функции внутри нее.</a:t>
            </a:r>
          </a:p>
        </p:txBody>
      </p:sp>
    </p:spTree>
    <p:extLst>
      <p:ext uri="{BB962C8B-B14F-4D97-AF65-F5344CB8AC3E}">
        <p14:creationId xmlns:p14="http://schemas.microsoft.com/office/powerpoint/2010/main" val="2990020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178615" y="3711347"/>
            <a:ext cx="70915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По приезду в </a:t>
            </a:r>
            <a:r>
              <a:rPr lang="ru-RU" dirty="0" err="1">
                <a:latin typeface="Montserrat" pitchFamily="2" charset="0"/>
              </a:rPr>
              <a:t>лилипутию</a:t>
            </a:r>
            <a:r>
              <a:rPr lang="ru-RU" dirty="0">
                <a:latin typeface="Montserrat" pitchFamily="2" charset="0"/>
              </a:rPr>
              <a:t> жителей земли встречает конвертер валют. 1 рубль = 1.33 лилипутским дублонам.</a:t>
            </a:r>
          </a:p>
          <a:p>
            <a:endParaRPr lang="ru-RU" dirty="0">
              <a:latin typeface="Montserrat" pitchFamily="2" charset="0"/>
            </a:endParaRPr>
          </a:p>
          <a:p>
            <a:r>
              <a:rPr lang="ru-RU" dirty="0">
                <a:latin typeface="Montserrat" pitchFamily="2" charset="0"/>
              </a:rPr>
              <a:t>	Переведите рубли в дублоны и выведите эту сумму, если пользователь вводит отрицательно число, попросите ввести снова.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139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Рекурсия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192278" y="6392209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193152" y="6357537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955E75-7AB6-2142-A3C2-AF8772A14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893" y="2238529"/>
            <a:ext cx="4655046" cy="420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973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Рекурсия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479E3-1550-1A46-A75D-C4BDAED26E5D}"/>
              </a:ext>
            </a:extLst>
          </p:cNvPr>
          <p:cNvSpPr txBox="1"/>
          <p:nvPr/>
        </p:nvSpPr>
        <p:spPr>
          <a:xfrm>
            <a:off x="1026215" y="3597671"/>
            <a:ext cx="7091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tserrat" pitchFamily="2" charset="0"/>
              </a:rPr>
              <a:t>	Выведите факториал до введенного числа.</a:t>
            </a:r>
          </a:p>
        </p:txBody>
      </p:sp>
    </p:spTree>
    <p:extLst>
      <p:ext uri="{BB962C8B-B14F-4D97-AF65-F5344CB8AC3E}">
        <p14:creationId xmlns:p14="http://schemas.microsoft.com/office/powerpoint/2010/main" val="24333122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Рекурсия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192278" y="6392209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193152" y="6357537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368CB55-69FB-4A42-9423-3F5D51386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61" y="2304627"/>
            <a:ext cx="5559900" cy="420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04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Хаки массивов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8A805-94B0-404B-B560-DD754EC94A7D}"/>
              </a:ext>
            </a:extLst>
          </p:cNvPr>
          <p:cNvSpPr txBox="1"/>
          <p:nvPr/>
        </p:nvSpPr>
        <p:spPr>
          <a:xfrm>
            <a:off x="2054288" y="5598888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Нужно ли теперь проходить  </a:t>
            </a:r>
            <a:r>
              <a:rPr lang="en-US" sz="1400" b="1" dirty="0">
                <a:latin typeface="Montserrat" pitchFamily="2" charset="0"/>
              </a:rPr>
              <a:t>n * n </a:t>
            </a:r>
            <a:r>
              <a:rPr lang="ru-RU" sz="1400" dirty="0">
                <a:latin typeface="Montserrat" pitchFamily="2" charset="0"/>
              </a:rPr>
              <a:t>раз?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98CCC38-2349-394E-AA75-1826D2544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16" y="2676276"/>
            <a:ext cx="5961067" cy="255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31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Хаки массивов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8A805-94B0-404B-B560-DD754EC94A7D}"/>
              </a:ext>
            </a:extLst>
          </p:cNvPr>
          <p:cNvSpPr txBox="1"/>
          <p:nvPr/>
        </p:nvSpPr>
        <p:spPr>
          <a:xfrm>
            <a:off x="2054288" y="5598888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Нужно ли теперь проходить  </a:t>
            </a:r>
            <a:r>
              <a:rPr lang="en-US" sz="1400" b="1" dirty="0">
                <a:latin typeface="Montserrat" pitchFamily="2" charset="0"/>
              </a:rPr>
              <a:t>n * n </a:t>
            </a:r>
            <a:r>
              <a:rPr lang="ru-RU" sz="1400" dirty="0">
                <a:latin typeface="Montserrat" pitchFamily="2" charset="0"/>
              </a:rPr>
              <a:t>раз? </a:t>
            </a:r>
            <a:r>
              <a:rPr lang="ru-RU" sz="1400" b="1" dirty="0">
                <a:latin typeface="Montserrat" pitchFamily="2" charset="0"/>
              </a:rPr>
              <a:t>НЕТ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98CCC38-2349-394E-AA75-1826D2544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16" y="2676276"/>
            <a:ext cx="5961067" cy="255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9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Хаки массивов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8F15F6-4A51-A74F-BCCD-CA5D816AC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466" y="2906603"/>
            <a:ext cx="6490731" cy="17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939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9475</TotalTime>
  <Words>744</Words>
  <Application>Microsoft Macintosh PowerPoint</Application>
  <PresentationFormat>Экран (4:3)</PresentationFormat>
  <Paragraphs>154</Paragraphs>
  <Slides>66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4" baseType="lpstr">
      <vt:lpstr>Arial</vt:lpstr>
      <vt:lpstr>Calibri</vt:lpstr>
      <vt:lpstr>Calibri Light</vt:lpstr>
      <vt:lpstr>Montserrat</vt:lpstr>
      <vt:lpstr>Montserrat Medium</vt:lpstr>
      <vt:lpstr>Montserrat SemiBold</vt:lpstr>
      <vt:lpstr>Wingdings</vt:lpstr>
      <vt:lpstr>Тема Office</vt:lpstr>
      <vt:lpstr>Урок 6</vt:lpstr>
      <vt:lpstr>Лайфхаки у массивов</vt:lpstr>
      <vt:lpstr>Хаки массивов</vt:lpstr>
      <vt:lpstr>Хаки массивов</vt:lpstr>
      <vt:lpstr>Хаки массивов</vt:lpstr>
      <vt:lpstr>Хаки массивов</vt:lpstr>
      <vt:lpstr>Хаки массивов</vt:lpstr>
      <vt:lpstr>Хаки массивов</vt:lpstr>
      <vt:lpstr>Хаки массивов</vt:lpstr>
      <vt:lpstr>Хаки массивов</vt:lpstr>
      <vt:lpstr>Хаки массивов</vt:lpstr>
      <vt:lpstr>Хаки массивов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Презентация PowerPoint</vt:lpstr>
      <vt:lpstr>Разбор дз</vt:lpstr>
      <vt:lpstr>Повтороение</vt:lpstr>
      <vt:lpstr>Что такое двумерный массив?</vt:lpstr>
      <vt:lpstr>Как хранится?</vt:lpstr>
      <vt:lpstr>Функции</vt:lpstr>
      <vt:lpstr>Функции</vt:lpstr>
      <vt:lpstr>Функции</vt:lpstr>
      <vt:lpstr>Функции</vt:lpstr>
      <vt:lpstr>Функции</vt:lpstr>
      <vt:lpstr>Функции</vt:lpstr>
      <vt:lpstr>Функции</vt:lpstr>
      <vt:lpstr>Функции</vt:lpstr>
      <vt:lpstr>Задача</vt:lpstr>
      <vt:lpstr>Задача</vt:lpstr>
      <vt:lpstr>Задача</vt:lpstr>
      <vt:lpstr>Можно ли использовать ф-ию внутри ф-ии?</vt:lpstr>
      <vt:lpstr>Какую ф-ию нужно описать в первую очередь?</vt:lpstr>
      <vt:lpstr>Функции</vt:lpstr>
      <vt:lpstr>Функции</vt:lpstr>
      <vt:lpstr>Прототипы функций</vt:lpstr>
      <vt:lpstr>Функции</vt:lpstr>
      <vt:lpstr>Функции</vt:lpstr>
      <vt:lpstr>Почему не пройдет компиляция?</vt:lpstr>
      <vt:lpstr>Почему не пройдет компиляция?</vt:lpstr>
      <vt:lpstr>Прототипы</vt:lpstr>
      <vt:lpstr>Прототипы</vt:lpstr>
      <vt:lpstr>Прототипы</vt:lpstr>
      <vt:lpstr>Задача</vt:lpstr>
      <vt:lpstr>Прототипы</vt:lpstr>
      <vt:lpstr>Прототипы</vt:lpstr>
      <vt:lpstr>Задача</vt:lpstr>
      <vt:lpstr>Задача</vt:lpstr>
      <vt:lpstr>Перегрузка функций</vt:lpstr>
      <vt:lpstr>Что такое перегрузка?</vt:lpstr>
      <vt:lpstr>Задача</vt:lpstr>
      <vt:lpstr>Перегрузка</vt:lpstr>
      <vt:lpstr>Перегрузка</vt:lpstr>
      <vt:lpstr>Почему это удобно?</vt:lpstr>
      <vt:lpstr>Перегрузка</vt:lpstr>
      <vt:lpstr>Задача</vt:lpstr>
      <vt:lpstr>Рекурсия</vt:lpstr>
      <vt:lpstr>Что такое рекурсия?</vt:lpstr>
      <vt:lpstr>Рекурсия</vt:lpstr>
      <vt:lpstr>Задача</vt:lpstr>
      <vt:lpstr>Рекурсия</vt:lpstr>
      <vt:lpstr>Рекурсия</vt:lpstr>
      <vt:lpstr>Рекурсия</vt:lpstr>
    </vt:vector>
  </TitlesOfParts>
  <Company>MGTU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 программирования C++</dc:title>
  <dc:creator>Ivanova</dc:creator>
  <cp:lastModifiedBy>артеи гудзенко</cp:lastModifiedBy>
  <cp:revision>242</cp:revision>
  <dcterms:created xsi:type="dcterms:W3CDTF">2005-12-18T05:43:07Z</dcterms:created>
  <dcterms:modified xsi:type="dcterms:W3CDTF">2022-12-06T15:32:43Z</dcterms:modified>
</cp:coreProperties>
</file>